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4" r:id="rId2"/>
    <p:sldId id="278" r:id="rId3"/>
    <p:sldId id="296" r:id="rId4"/>
    <p:sldId id="279" r:id="rId5"/>
    <p:sldId id="284" r:id="rId6"/>
    <p:sldId id="285" r:id="rId7"/>
    <p:sldId id="297" r:id="rId8"/>
    <p:sldId id="298" r:id="rId9"/>
    <p:sldId id="299" r:id="rId10"/>
    <p:sldId id="286" r:id="rId11"/>
    <p:sldId id="300" r:id="rId12"/>
    <p:sldId id="301" r:id="rId13"/>
    <p:sldId id="287" r:id="rId14"/>
    <p:sldId id="281" r:id="rId15"/>
    <p:sldId id="283" r:id="rId16"/>
    <p:sldId id="280" r:id="rId17"/>
    <p:sldId id="268" r:id="rId18"/>
    <p:sldId id="288" r:id="rId19"/>
    <p:sldId id="269" r:id="rId20"/>
    <p:sldId id="302" r:id="rId21"/>
    <p:sldId id="266" r:id="rId22"/>
    <p:sldId id="289" r:id="rId23"/>
    <p:sldId id="282" r:id="rId24"/>
    <p:sldId id="292" r:id="rId25"/>
    <p:sldId id="295" r:id="rId26"/>
    <p:sldId id="293" r:id="rId27"/>
    <p:sldId id="294" r:id="rId28"/>
    <p:sldId id="270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ia Almazova" initials="VA" lastIdx="1" clrIdx="0">
    <p:extLst>
      <p:ext uri="{19B8F6BF-5375-455C-9EA6-DF929625EA0E}">
        <p15:presenceInfo xmlns:p15="http://schemas.microsoft.com/office/powerpoint/2012/main" userId="4754e1869663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F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4"/>
    <p:restoredTop sz="76897"/>
  </p:normalViewPr>
  <p:slideViewPr>
    <p:cSldViewPr snapToGrid="0" snapToObjects="1">
      <p:cViewPr varScale="1">
        <p:scale>
          <a:sx n="89" d="100"/>
          <a:sy n="89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A2C56-3DFA-E54F-8645-ACC91F9744D0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B9778-E85C-C248-BA33-8CE03FD10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8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1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6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6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27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22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ß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22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60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0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8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3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3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9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8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B9778-E85C-C248-BA33-8CE03FD103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0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0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5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8618D-D76A-6F43-952E-120532162371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76C0-E2AA-DB47-975B-AC9F66CB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jpeg"/><Relationship Id="rId9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xnoko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620338"/>
            <a:ext cx="8462682" cy="23021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  <a:t>Integrating security in DevOps </a:t>
            </a:r>
            <a:b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 and don’ts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 Almazova</a:t>
            </a:r>
          </a:p>
        </p:txBody>
      </p:sp>
    </p:spTree>
    <p:extLst>
      <p:ext uri="{BB962C8B-B14F-4D97-AF65-F5344CB8AC3E}">
        <p14:creationId xmlns:p14="http://schemas.microsoft.com/office/powerpoint/2010/main" val="3647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D6E7CB8-0844-0446-831D-5175196B3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05D923-53D5-A340-AC00-C716AB0D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06" y="4389120"/>
            <a:ext cx="4729671" cy="235095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3A8DE99-C832-B848-9E69-EFE35874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50 Million Facebook users were hacked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20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97FD-FC4F-8243-9CEB-F5BFCF3EE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DFD8EAE-65AD-D34C-8682-776FEBFF0D12}"/>
              </a:ext>
            </a:extLst>
          </p:cNvPr>
          <p:cNvSpPr txBox="1">
            <a:spLocks/>
          </p:cNvSpPr>
          <p:nvPr/>
        </p:nvSpPr>
        <p:spPr>
          <a:xfrm>
            <a:off x="838200" y="639583"/>
            <a:ext cx="10515600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3 vulnerabilities in the “View As” functionality</a:t>
            </a:r>
            <a:endParaRPr lang="nb-NO" sz="3600" dirty="0">
              <a:solidFill>
                <a:srgbClr val="FFFFFF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3E7A768-5F8B-7948-B78C-277A20D810DD}"/>
              </a:ext>
            </a:extLst>
          </p:cNvPr>
          <p:cNvSpPr txBox="1">
            <a:spLocks/>
          </p:cNvSpPr>
          <p:nvPr/>
        </p:nvSpPr>
        <p:spPr>
          <a:xfrm>
            <a:off x="838200" y="2411777"/>
            <a:ext cx="10515600" cy="380664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A video uploader to show up in “View As”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Generated an access token for mobile app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GB" sz="3600" dirty="0">
                <a:solidFill>
                  <a:srgbClr val="FFFFFF"/>
                </a:solidFill>
              </a:rPr>
              <a:t>New access token not for a user, but for “view as” person</a:t>
            </a:r>
          </a:p>
          <a:p>
            <a:pPr marL="742950" indent="-742950">
              <a:buFont typeface="+mj-lt"/>
              <a:buAutoNum type="arabicPeriod"/>
            </a:pPr>
            <a:endParaRPr lang="en-GB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0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97FD-FC4F-8243-9CEB-F5BFCF3EE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0345CA1-8E78-2541-9A3C-654E60FC7D5A}"/>
              </a:ext>
            </a:extLst>
          </p:cNvPr>
          <p:cNvSpPr txBox="1">
            <a:spLocks/>
          </p:cNvSpPr>
          <p:nvPr/>
        </p:nvSpPr>
        <p:spPr>
          <a:xfrm>
            <a:off x="838200" y="5385756"/>
            <a:ext cx="10515600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Lessons learned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7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28C564-DD58-E14F-AD48-6B2F7FBE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996BB33-79D9-6046-9CF7-A9A6E06F42D4}"/>
              </a:ext>
            </a:extLst>
          </p:cNvPr>
          <p:cNvSpPr txBox="1">
            <a:spLocks/>
          </p:cNvSpPr>
          <p:nvPr/>
        </p:nvSpPr>
        <p:spPr>
          <a:xfrm>
            <a:off x="1149531" y="390698"/>
            <a:ext cx="10829571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" sz="3600" dirty="0">
                <a:solidFill>
                  <a:srgbClr val="FFFFFF"/>
                </a:solidFill>
              </a:rPr>
              <a:t>500,000 Google+ accounts may have been compromised 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60C0AA-08F8-B446-80CE-D6CAA36F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74" y="2106984"/>
            <a:ext cx="3775628" cy="41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8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1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4BA6C-04CC-1941-B5D3-B40C91BB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053" y="806754"/>
            <a:ext cx="4037825" cy="5243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45E4-895A-604D-B101-F857FBFF1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41" y="1071154"/>
            <a:ext cx="4042022" cy="2357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2ADAAB-60A4-DF48-BE31-ADBB30B7F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059" y="4598225"/>
            <a:ext cx="3502643" cy="13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011073-FE76-F740-AC68-A5642190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#databreach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A7E6B6D-2F84-4166-9F4D-FFA0E0860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23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540AD87-30B2-4359-A33A-86D9F59E3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206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D411CC74-416E-4F21-A559-C8B7905D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797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airplane that is flying in the sky&#10;&#10;Description automatically generated">
            <a:extLst>
              <a:ext uri="{FF2B5EF4-FFF2-40B4-BE49-F238E27FC236}">
                <a16:creationId xmlns:a16="http://schemas.microsoft.com/office/drawing/2014/main" id="{AC0BEEF9-1632-124A-BEFE-F56911579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4653627" y="-1"/>
            <a:ext cx="3719750" cy="222504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8D5CDD-F051-6C44-82ED-38AB68175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464815" y="-16426"/>
            <a:ext cx="3719752" cy="2267032"/>
          </a:xfrm>
          <a:prstGeom prst="rect">
            <a:avLst/>
          </a:prstGeom>
        </p:spPr>
      </p:pic>
      <p:pic>
        <p:nvPicPr>
          <p:cNvPr id="16" name="Picture 15" descr="A screenshot of a cell phone screen with text&#13;&#10;&#13;&#10;Description automatically generated">
            <a:extLst>
              <a:ext uri="{FF2B5EF4-FFF2-40B4-BE49-F238E27FC236}">
                <a16:creationId xmlns:a16="http://schemas.microsoft.com/office/drawing/2014/main" id="{54A5444D-7BC8-3C4B-9CF5-6CF0601DE2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3626" y="2316480"/>
            <a:ext cx="3719749" cy="220861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3EAF7E-657D-6044-B61F-DAD60DB1B9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92" r="-4" b="25932"/>
          <a:stretch/>
        </p:blipFill>
        <p:spPr>
          <a:xfrm>
            <a:off x="8464815" y="2316480"/>
            <a:ext cx="3719748" cy="2208617"/>
          </a:xfrm>
          <a:prstGeom prst="rect">
            <a:avLst/>
          </a:prstGeom>
        </p:spPr>
      </p:pic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77F865A5-79CC-4B43-972B-2D684620BD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4653627" y="4616536"/>
            <a:ext cx="3719748" cy="2241464"/>
          </a:xfrm>
          <a:prstGeom prst="rect">
            <a:avLst/>
          </a:prstGeom>
        </p:spPr>
      </p:pic>
      <p:pic>
        <p:nvPicPr>
          <p:cNvPr id="5" name="Picture 4" descr="A airplane that is sitting on a runway&#10;&#10;Description automatically generated">
            <a:extLst>
              <a:ext uri="{FF2B5EF4-FFF2-40B4-BE49-F238E27FC236}">
                <a16:creationId xmlns:a16="http://schemas.microsoft.com/office/drawing/2014/main" id="{2FC6B516-92D5-B84B-ACB1-8E436EC95B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464815" y="4607394"/>
            <a:ext cx="3719752" cy="2250607"/>
          </a:xfrm>
          <a:prstGeom prst="rect">
            <a:avLst/>
          </a:prstGeom>
        </p:spPr>
      </p:pic>
      <p:pic>
        <p:nvPicPr>
          <p:cNvPr id="44" name="Picture 43" descr="A screenshot of a cell phone screen with text&#13;&#10;&#13;&#10;Description automatically generated">
            <a:extLst>
              <a:ext uri="{FF2B5EF4-FFF2-40B4-BE49-F238E27FC236}">
                <a16:creationId xmlns:a16="http://schemas.microsoft.com/office/drawing/2014/main" id="{831753DE-C5DE-A347-87CF-140096E5C9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374" y="700352"/>
            <a:ext cx="9175346" cy="54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09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0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Embrace and enhance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72274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ook&#13;&#10;&#13;&#10;Description automatically generated">
            <a:extLst>
              <a:ext uri="{FF2B5EF4-FFF2-40B4-BE49-F238E27FC236}">
                <a16:creationId xmlns:a16="http://schemas.microsoft.com/office/drawing/2014/main" id="{85300FD4-A104-6A42-8A1E-0D57A6C0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02" y="347804"/>
            <a:ext cx="6369396" cy="61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Build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champions</a:t>
            </a:r>
          </a:p>
        </p:txBody>
      </p:sp>
    </p:spTree>
    <p:extLst>
      <p:ext uri="{BB962C8B-B14F-4D97-AF65-F5344CB8AC3E}">
        <p14:creationId xmlns:p14="http://schemas.microsoft.com/office/powerpoint/2010/main" val="14094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367749"/>
            <a:ext cx="8462682" cy="33638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  <a:t>Integrating security in DevOps </a:t>
            </a:r>
            <a:br>
              <a:rPr lang="en-US" cap="all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 and don’ts</a:t>
            </a:r>
            <a:b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Year later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 Almazova</a:t>
            </a:r>
          </a:p>
        </p:txBody>
      </p:sp>
    </p:spTree>
    <p:extLst>
      <p:ext uri="{BB962C8B-B14F-4D97-AF65-F5344CB8AC3E}">
        <p14:creationId xmlns:p14="http://schemas.microsoft.com/office/powerpoint/2010/main" val="318399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a photo&#13;&#10;&#13;&#10;Description automatically generated">
            <a:extLst>
              <a:ext uri="{FF2B5EF4-FFF2-40B4-BE49-F238E27FC236}">
                <a16:creationId xmlns:a16="http://schemas.microsoft.com/office/drawing/2014/main" id="{79123170-D6B9-6D4A-BD9D-633C7F30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54" y="930651"/>
            <a:ext cx="7281091" cy="46622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D3FC70-DDED-654D-B596-7CCE316FD931}"/>
              </a:ext>
            </a:extLst>
          </p:cNvPr>
          <p:cNvSpPr/>
          <p:nvPr/>
        </p:nvSpPr>
        <p:spPr>
          <a:xfrm>
            <a:off x="8141724" y="6422963"/>
            <a:ext cx="4050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 err="1">
                <a:solidFill>
                  <a:schemeClr val="bg1"/>
                </a:solidFill>
              </a:rPr>
              <a:t>https</a:t>
            </a:r>
            <a:r>
              <a:rPr lang="nb-NO" sz="1400" dirty="0">
                <a:solidFill>
                  <a:schemeClr val="bg1"/>
                </a:solidFill>
              </a:rPr>
              <a:t>://</a:t>
            </a:r>
            <a:r>
              <a:rPr lang="nb-NO" sz="1400" dirty="0" err="1">
                <a:solidFill>
                  <a:schemeClr val="bg1"/>
                </a:solidFill>
              </a:rPr>
              <a:t>en.wikipedia.org</a:t>
            </a:r>
            <a:r>
              <a:rPr lang="nb-NO" sz="1400" dirty="0">
                <a:solidFill>
                  <a:schemeClr val="bg1"/>
                </a:solidFill>
              </a:rPr>
              <a:t>/wiki/</a:t>
            </a:r>
            <a:r>
              <a:rPr lang="nb-NO" sz="1400" dirty="0" err="1">
                <a:solidFill>
                  <a:schemeClr val="bg1"/>
                </a:solidFill>
              </a:rPr>
              <a:t>Generation_Snowflake</a:t>
            </a:r>
            <a:endParaRPr lang="nb-N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1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control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code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 control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8562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ffic light hanging from a wire&#10;&#10;Description automatically generated">
            <a:extLst>
              <a:ext uri="{FF2B5EF4-FFF2-40B4-BE49-F238E27FC236}">
                <a16:creationId xmlns:a16="http://schemas.microsoft.com/office/drawing/2014/main" id="{F3DFC4A7-858C-884D-B32B-D14AB830A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E7C03D-34D3-2F4B-B0A5-0D4A3E16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97" y="3295697"/>
            <a:ext cx="7846403" cy="794064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Bringing security into the Pipeline   </a:t>
            </a:r>
          </a:p>
        </p:txBody>
      </p:sp>
    </p:spTree>
    <p:extLst>
      <p:ext uri="{BB962C8B-B14F-4D97-AF65-F5344CB8AC3E}">
        <p14:creationId xmlns:p14="http://schemas.microsoft.com/office/powerpoint/2010/main" val="1469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59DC16-2B92-2141-B4F8-D6D9256E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952500"/>
            <a:ext cx="7632700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D3B6-56FA-4E4F-B744-CED87577DDC9}"/>
              </a:ext>
            </a:extLst>
          </p:cNvPr>
          <p:cNvSpPr txBox="1"/>
          <p:nvPr/>
        </p:nvSpPr>
        <p:spPr>
          <a:xfrm>
            <a:off x="9759924" y="6500812"/>
            <a:ext cx="2432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Image from book: «</a:t>
            </a:r>
            <a:r>
              <a:rPr lang="nb-NO" sz="1000" dirty="0" err="1"/>
              <a:t>DevOpsSec</a:t>
            </a:r>
            <a:r>
              <a:rPr lang="nb-NO" sz="1000" dirty="0"/>
              <a:t>» by Jim Bird</a:t>
            </a:r>
          </a:p>
        </p:txBody>
      </p:sp>
    </p:spTree>
    <p:extLst>
      <p:ext uri="{BB962C8B-B14F-4D97-AF65-F5344CB8AC3E}">
        <p14:creationId xmlns:p14="http://schemas.microsoft.com/office/powerpoint/2010/main" val="198957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2ECD-EFBD-D642-B2C3-FE58BCED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Before you commit 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Develop and commit the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F4EF2C-1D53-6746-932A-14C2CAC9CF3F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16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Get rid of secrets from the code. Finally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Static analysis checking in the developer’s IDE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Threat </a:t>
            </a:r>
            <a:r>
              <a:rPr lang="en-GB" sz="2000" dirty="0" err="1">
                <a:latin typeface="American Typewriter" panose="02090604020004020304" pitchFamily="18" charset="77"/>
              </a:rPr>
              <a:t>Modeling</a:t>
            </a:r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Peer code review</a:t>
            </a:r>
          </a:p>
        </p:txBody>
      </p:sp>
      <p:pic>
        <p:nvPicPr>
          <p:cNvPr id="11" name="Picture 10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1B56202E-486B-6B4B-A840-16E9C6CE2C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45" y="4746170"/>
            <a:ext cx="1504714" cy="42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09C91-DC7B-3640-8FD5-1A283CF48E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209" y="4638038"/>
            <a:ext cx="1985883" cy="645160"/>
          </a:xfrm>
          <a:prstGeom prst="rect">
            <a:avLst/>
          </a:prstGeom>
        </p:spPr>
      </p:pic>
      <p:pic>
        <p:nvPicPr>
          <p:cNvPr id="15" name="Picture 14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3A07BE12-108F-E844-8BB6-89FF52E84C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87" y="4638038"/>
            <a:ext cx="1513114" cy="15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8A4B9C-164F-2649-9735-B753462C6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558" y="3781885"/>
            <a:ext cx="1512505" cy="7940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8F1BA-D0CB-644D-8DDC-C529C2D7FEDD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20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Software component analysis in 3</a:t>
            </a:r>
            <a:r>
              <a:rPr lang="en-GB" sz="2000" baseline="30000" dirty="0">
                <a:latin typeface="American Typewriter" panose="02090604020004020304" pitchFamily="18" charset="77"/>
              </a:rPr>
              <a:t>rd</a:t>
            </a:r>
            <a:r>
              <a:rPr lang="en-GB" sz="2000" dirty="0">
                <a:latin typeface="American Typewriter" panose="02090604020004020304" pitchFamily="18" charset="77"/>
              </a:rPr>
              <a:t> party components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Incremental static analysis scanning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Automated unit testing of security functions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Digitally signing binary </a:t>
            </a:r>
            <a:r>
              <a:rPr lang="en-GB" sz="2000" dirty="0" err="1">
                <a:latin typeface="American Typewriter" panose="02090604020004020304" pitchFamily="18" charset="77"/>
              </a:rPr>
              <a:t>artifacts</a:t>
            </a:r>
            <a:endParaRPr lang="en-GB" sz="2000" dirty="0">
              <a:latin typeface="American Typewriter" panose="02090604020004020304" pitchFamily="18" charset="77"/>
            </a:endParaRPr>
          </a:p>
          <a:p>
            <a:endParaRPr lang="en-GB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GB" sz="2000" dirty="0">
              <a:latin typeface="American Typewriter" panose="02090604020004020304" pitchFamily="18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CA55C9-9689-304E-9C22-5E655EE16593}"/>
              </a:ext>
            </a:extLst>
          </p:cNvPr>
          <p:cNvSpPr txBox="1">
            <a:spLocks/>
          </p:cNvSpPr>
          <p:nvPr/>
        </p:nvSpPr>
        <p:spPr>
          <a:xfrm>
            <a:off x="838200" y="1991088"/>
            <a:ext cx="10515600" cy="456021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Commit 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Develop and commit the code</a:t>
            </a:r>
          </a:p>
        </p:txBody>
      </p:sp>
      <p:pic>
        <p:nvPicPr>
          <p:cNvPr id="12" name="Picture 11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4C072596-1A58-554D-8CE4-6DF2D0857E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45" y="4537166"/>
            <a:ext cx="1853184" cy="914400"/>
          </a:xfrm>
          <a:prstGeom prst="rect">
            <a:avLst/>
          </a:prstGeom>
        </p:spPr>
      </p:pic>
      <p:pic>
        <p:nvPicPr>
          <p:cNvPr id="14" name="Picture 13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E886745E-B725-F947-B684-7DA0B196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592" y="4755472"/>
            <a:ext cx="1504225" cy="475429"/>
          </a:xfrm>
          <a:prstGeom prst="rect">
            <a:avLst/>
          </a:prstGeom>
        </p:spPr>
      </p:pic>
      <p:pic>
        <p:nvPicPr>
          <p:cNvPr id="16" name="Picture 15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CE3024BC-B208-EA4D-8D65-8065E8A8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180" y="4755472"/>
            <a:ext cx="1391014" cy="482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BFF595-CBAD-8445-AD77-B48666181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45" y="5602353"/>
            <a:ext cx="1867569" cy="482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AD89F-3279-574A-A162-6842F0C2B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869" y="4597304"/>
            <a:ext cx="2108291" cy="794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609472-AD83-1C42-90C2-074CFE8C9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23" y="5589183"/>
            <a:ext cx="1988502" cy="513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A9E534-946B-354C-98C7-2325F8AB1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134" y="5424084"/>
            <a:ext cx="19939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12417A-BD8F-5645-A58D-B30BA773623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543" y="5580872"/>
            <a:ext cx="1900827" cy="416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23AC81-481A-C346-9EF0-600D8D44401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650" y="3132914"/>
            <a:ext cx="999309" cy="995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C7F7A6-9648-BA4A-97E9-6E1AE4FBDC5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3114" y="3168422"/>
            <a:ext cx="932542" cy="9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7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Staging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42F3A7-057A-9843-8BE3-33E3AF84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Acceptance stage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F15621-55D6-9246-B267-59F2F0502D65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72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Secure and automate configuration management and provisioning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Smoke tests to catch mistakes in configuration or deployment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Dynamic application security testing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Automated security attacks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Fuzzing of APIs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Manual pen testing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Red teaming</a:t>
            </a:r>
          </a:p>
          <a:p>
            <a:endParaRPr lang="en-GB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99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Production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9BD57F-E321-D843-B6B2-6823A269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088"/>
            <a:ext cx="10515600" cy="456021"/>
          </a:xfrm>
          <a:solidFill>
            <a:srgbClr val="000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Going and staying alive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7FFC3A-16C4-4341-BE98-5A2EF68C42B8}"/>
              </a:ext>
            </a:extLst>
          </p:cNvPr>
          <p:cNvSpPr txBox="1">
            <a:spLocks/>
          </p:cNvSpPr>
          <p:nvPr/>
        </p:nvSpPr>
        <p:spPr>
          <a:xfrm>
            <a:off x="838200" y="2447109"/>
            <a:ext cx="10515600" cy="372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Cloud resources governance and provisioning 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Runtime checks and monkeys</a:t>
            </a:r>
            <a:endParaRPr lang="ru-RU" sz="2000" dirty="0">
              <a:latin typeface="American Typewriter" panose="02090604020004020304" pitchFamily="18" charset="77"/>
            </a:endParaRPr>
          </a:p>
          <a:p>
            <a:r>
              <a:rPr lang="en-GB" sz="2000" dirty="0">
                <a:latin typeface="American Typewriter" panose="02090604020004020304" pitchFamily="18" charset="77"/>
              </a:rPr>
              <a:t>IAM hygiene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Security scanning 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Alerting and monitoring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Bug Bounty program</a:t>
            </a:r>
          </a:p>
          <a:p>
            <a:r>
              <a:rPr lang="en-GB" sz="2000" dirty="0">
                <a:latin typeface="American Typewriter" panose="02090604020004020304" pitchFamily="18" charset="77"/>
              </a:rPr>
              <a:t>Blameless </a:t>
            </a:r>
            <a:r>
              <a:rPr lang="en-GB" sz="2000" dirty="0" err="1">
                <a:latin typeface="American Typewriter" panose="02090604020004020304" pitchFamily="18" charset="77"/>
              </a:rPr>
              <a:t>postmortems</a:t>
            </a:r>
            <a:endParaRPr lang="en-GB" sz="2000" dirty="0">
              <a:latin typeface="American Typewriter" panose="02090604020004020304" pitchFamily="18" charset="77"/>
            </a:endParaRPr>
          </a:p>
          <a:p>
            <a:endParaRPr lang="en-GB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87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Make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b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as a </a:t>
            </a:r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19025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376" y="620338"/>
            <a:ext cx="8462682" cy="2302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br>
              <a:rPr lang="en-US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6600" b="1" cap="all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Thank you!</a:t>
            </a:r>
            <a:endParaRPr lang="en-US" b="1" cap="all" dirty="0">
              <a:solidFill>
                <a:srgbClr val="4DFF1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9058" y="539185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4DFF1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Victoria</a:t>
            </a:r>
            <a:r>
              <a:rPr lang="en-US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Almazova</a:t>
            </a:r>
          </a:p>
          <a:p>
            <a:pPr algn="r"/>
            <a:endParaRPr lang="en-US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E072EB3-4AD2-DE45-BC53-CD48D23A523A}"/>
              </a:ext>
            </a:extLst>
          </p:cNvPr>
          <p:cNvSpPr txBox="1">
            <a:spLocks/>
          </p:cNvSpPr>
          <p:nvPr/>
        </p:nvSpPr>
        <p:spPr>
          <a:xfrm>
            <a:off x="4345597" y="365125"/>
            <a:ext cx="7846403" cy="79406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Victoria Almazova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43C4-7646-0746-A96D-3327C150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2" y="3429001"/>
            <a:ext cx="2909199" cy="3439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C295D9-F292-F14B-A9F7-EB56E664715F}"/>
              </a:ext>
            </a:extLst>
          </p:cNvPr>
          <p:cNvSpPr/>
          <p:nvPr/>
        </p:nvSpPr>
        <p:spPr>
          <a:xfrm>
            <a:off x="940525" y="2307997"/>
            <a:ext cx="730649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latin typeface="Avenir Next" panose="020B0503020202020204" pitchFamily="34" charset="0"/>
              </a:rPr>
              <a:t>Security girl in Microsoft </a:t>
            </a:r>
          </a:p>
          <a:p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dirty="0">
                <a:latin typeface="Avenir Next" panose="020B0503020202020204" pitchFamily="34" charset="0"/>
              </a:rPr>
              <a:t>Always curious about what happens under the 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000" dirty="0">
              <a:latin typeface="Avenir Next" panose="020B0503020202020204" pitchFamily="34" charset="0"/>
            </a:endParaRPr>
          </a:p>
          <a:p>
            <a:r>
              <a:rPr lang="en" sz="2000" dirty="0">
                <a:latin typeface="Avenir Next" panose="020B0503020202020204" pitchFamily="34" charset="0"/>
              </a:rPr>
              <a:t>@</a:t>
            </a:r>
            <a:r>
              <a:rPr lang="en" sz="2000" dirty="0" err="1">
                <a:latin typeface="Avenir Next" panose="020B0503020202020204" pitchFamily="34" charset="0"/>
              </a:rPr>
              <a:t>texnokot</a:t>
            </a:r>
            <a:endParaRPr lang="en" sz="2000" dirty="0">
              <a:latin typeface="Avenir Next" panose="020B0503020202020204" pitchFamily="34" charset="0"/>
            </a:endParaRPr>
          </a:p>
          <a:p>
            <a:r>
              <a:rPr lang="en" sz="2000" u="sng" dirty="0">
                <a:latin typeface="Avenir Next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https://github.com/texnokot</a:t>
            </a:r>
            <a:r>
              <a:rPr lang="en" sz="2000" dirty="0">
                <a:latin typeface="Avenir Next" panose="020B0503020202020204" pitchFamily="34" charset="0"/>
              </a:rPr>
              <a:t> </a:t>
            </a:r>
            <a:endParaRPr lang="en" sz="2000" dirty="0">
              <a:effectLst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9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32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ide&#13;&#10;&#13;&#10;Description automatically generated">
            <a:extLst>
              <a:ext uri="{FF2B5EF4-FFF2-40B4-BE49-F238E27FC236}">
                <a16:creationId xmlns:a16="http://schemas.microsoft.com/office/drawing/2014/main" id="{CE7AD58E-76D4-0645-89E5-EC4E3F37B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0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DFA0F1-48FA-E54E-82A1-7761A0F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</a:rPr>
              <a:t>22 lines of code to steal British Airways’ customer data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D68755B-D92C-5448-BC2B-2107EFF8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3" y="3886104"/>
            <a:ext cx="5209771" cy="2615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1A261-F67B-2B45-AB0B-8D15CD138A75}"/>
              </a:ext>
            </a:extLst>
          </p:cNvPr>
          <p:cNvSpPr txBox="1"/>
          <p:nvPr/>
        </p:nvSpPr>
        <p:spPr>
          <a:xfrm>
            <a:off x="7637418" y="5009008"/>
            <a:ext cx="41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Compromised 380 000 customers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94B79-2ECA-9F41-969C-F407D9625168}"/>
              </a:ext>
            </a:extLst>
          </p:cNvPr>
          <p:cNvSpPr txBox="1"/>
          <p:nvPr/>
        </p:nvSpPr>
        <p:spPr>
          <a:xfrm>
            <a:off x="6572598" y="5378340"/>
            <a:ext cx="507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77 000 addresses, emails, payment details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6CADD-2D0E-8F47-87FC-20AFBA01D474}"/>
              </a:ext>
            </a:extLst>
          </p:cNvPr>
          <p:cNvSpPr txBox="1"/>
          <p:nvPr/>
        </p:nvSpPr>
        <p:spPr>
          <a:xfrm>
            <a:off x="7776424" y="5747672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108 000 credit/debit cards CVV</a:t>
            </a:r>
          </a:p>
        </p:txBody>
      </p:sp>
    </p:spTree>
    <p:extLst>
      <p:ext uri="{BB962C8B-B14F-4D97-AF65-F5344CB8AC3E}">
        <p14:creationId xmlns:p14="http://schemas.microsoft.com/office/powerpoint/2010/main" val="2268711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DFA0F1-48FA-E54E-82A1-7761A0F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</a:rPr>
              <a:t>22 lines of code of </a:t>
            </a:r>
            <a:r>
              <a:rPr lang="en" sz="3600" dirty="0" err="1">
                <a:solidFill>
                  <a:srgbClr val="FFFFFF"/>
                </a:solidFill>
              </a:rPr>
              <a:t>JavaSript</a:t>
            </a:r>
            <a:r>
              <a:rPr lang="en" sz="3600" dirty="0">
                <a:solidFill>
                  <a:srgbClr val="FFFFFF"/>
                </a:solidFill>
              </a:rPr>
              <a:t> in modernizr-2.6.2.min.js</a:t>
            </a:r>
            <a:endParaRPr lang="nb-NO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43AE0-891D-8B41-9F37-12D0A009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285" y="1652449"/>
            <a:ext cx="8563429" cy="47312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CA835-687A-4649-BBBA-721D630C3B84}"/>
              </a:ext>
            </a:extLst>
          </p:cNvPr>
          <p:cNvSpPr/>
          <p:nvPr/>
        </p:nvSpPr>
        <p:spPr>
          <a:xfrm>
            <a:off x="0" y="6466983"/>
            <a:ext cx="5355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/>
              <a:t>https</a:t>
            </a:r>
            <a:r>
              <a:rPr lang="nb-NO" sz="1400" dirty="0"/>
              <a:t>://</a:t>
            </a:r>
            <a:r>
              <a:rPr lang="nb-NO" sz="1400" dirty="0" err="1"/>
              <a:t>www.riskiq.com</a:t>
            </a:r>
            <a:r>
              <a:rPr lang="nb-NO" sz="1400" dirty="0"/>
              <a:t>/</a:t>
            </a:r>
            <a:r>
              <a:rPr lang="nb-NO" sz="1400" dirty="0" err="1"/>
              <a:t>blog</a:t>
            </a:r>
            <a:r>
              <a:rPr lang="nb-NO" sz="1400" dirty="0"/>
              <a:t>/labs/</a:t>
            </a:r>
            <a:r>
              <a:rPr lang="nb-NO" sz="1400" dirty="0" err="1"/>
              <a:t>magecart</a:t>
            </a:r>
            <a:r>
              <a:rPr lang="nb-NO" sz="1400" dirty="0"/>
              <a:t>-british-</a:t>
            </a:r>
            <a:r>
              <a:rPr lang="nb-NO" sz="1400" dirty="0" err="1"/>
              <a:t>airways</a:t>
            </a:r>
            <a:r>
              <a:rPr lang="nb-NO" sz="1400" dirty="0"/>
              <a:t>-</a:t>
            </a:r>
            <a:r>
              <a:rPr lang="nb-NO" sz="1400" dirty="0" err="1"/>
              <a:t>breach</a:t>
            </a:r>
            <a:r>
              <a:rPr lang="nb-NO" sz="1400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50289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8C958-B216-4140-87F0-69F22634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3" y="1524295"/>
            <a:ext cx="6197284" cy="490360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B66D1EA-6662-D342-8AE1-349F439E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Hacked by </a:t>
            </a:r>
            <a:r>
              <a:rPr lang="en" sz="3600" dirty="0" err="1">
                <a:solidFill>
                  <a:srgbClr val="FFFFFF"/>
                </a:solidFill>
              </a:rPr>
              <a:t>Magecart</a:t>
            </a:r>
            <a:endParaRPr lang="nb-NO" sz="360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FA384-B834-4D42-B170-D88270E5B546}"/>
              </a:ext>
            </a:extLst>
          </p:cNvPr>
          <p:cNvSpPr/>
          <p:nvPr/>
        </p:nvSpPr>
        <p:spPr>
          <a:xfrm>
            <a:off x="0" y="6466983"/>
            <a:ext cx="5355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/>
              <a:t>https</a:t>
            </a:r>
            <a:r>
              <a:rPr lang="nb-NO" sz="1400" dirty="0"/>
              <a:t>://</a:t>
            </a:r>
            <a:r>
              <a:rPr lang="nb-NO" sz="1400" dirty="0" err="1"/>
              <a:t>www.riskiq.com</a:t>
            </a:r>
            <a:r>
              <a:rPr lang="nb-NO" sz="1400" dirty="0"/>
              <a:t>/</a:t>
            </a:r>
            <a:r>
              <a:rPr lang="nb-NO" sz="1400" dirty="0" err="1"/>
              <a:t>blog</a:t>
            </a:r>
            <a:r>
              <a:rPr lang="nb-NO" sz="1400" dirty="0"/>
              <a:t>/labs/</a:t>
            </a:r>
            <a:r>
              <a:rPr lang="nb-NO" sz="1400" dirty="0" err="1"/>
              <a:t>magecart</a:t>
            </a:r>
            <a:r>
              <a:rPr lang="nb-NO" sz="1400" dirty="0"/>
              <a:t>-british-</a:t>
            </a:r>
            <a:r>
              <a:rPr lang="nb-NO" sz="1400" dirty="0" err="1"/>
              <a:t>airways</a:t>
            </a:r>
            <a:r>
              <a:rPr lang="nb-NO" sz="1400" dirty="0"/>
              <a:t>-</a:t>
            </a:r>
            <a:r>
              <a:rPr lang="nb-NO" sz="1400" dirty="0" err="1"/>
              <a:t>breach</a:t>
            </a:r>
            <a:r>
              <a:rPr lang="nb-NO" sz="1400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75965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FCFE9863-7CC4-A84C-92A6-8A26FF43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B66D1EA-6662-D342-8AE1-349F439E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5756"/>
            <a:ext cx="10515600" cy="794064"/>
          </a:xfrm>
          <a:solidFill>
            <a:srgbClr val="000000">
              <a:alpha val="70000"/>
            </a:srgbClr>
          </a:solidFill>
        </p:spPr>
        <p:txBody>
          <a:bodyPr>
            <a:noAutofit/>
          </a:bodyPr>
          <a:lstStyle/>
          <a:p>
            <a:pPr algn="r"/>
            <a:r>
              <a:rPr lang="en" sz="3600" dirty="0">
                <a:solidFill>
                  <a:srgbClr val="FFFFFF"/>
                </a:solidFill>
              </a:rPr>
              <a:t>Lessons learned</a:t>
            </a:r>
            <a:endParaRPr lang="nb-NO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6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351</Words>
  <Application>Microsoft Macintosh PowerPoint</Application>
  <PresentationFormat>Widescreen</PresentationFormat>
  <Paragraphs>104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American Typewriter</vt:lpstr>
      <vt:lpstr>Arial</vt:lpstr>
      <vt:lpstr>Avenir Next</vt:lpstr>
      <vt:lpstr>Calibri</vt:lpstr>
      <vt:lpstr>Calibri Light</vt:lpstr>
      <vt:lpstr>Office Theme</vt:lpstr>
      <vt:lpstr>Integrating security in DevOps  do and don’ts</vt:lpstr>
      <vt:lpstr>Integrating security in DevOps  do and don’ts Year later</vt:lpstr>
      <vt:lpstr>PowerPoint Presentation</vt:lpstr>
      <vt:lpstr>PowerPoint Presentation</vt:lpstr>
      <vt:lpstr>PowerPoint Presentation</vt:lpstr>
      <vt:lpstr>22 lines of code to steal British Airways’ customer data</vt:lpstr>
      <vt:lpstr>22 lines of code of JavaSript in modernizr-2.6.2.min.js</vt:lpstr>
      <vt:lpstr>Hacked by Magecart</vt:lpstr>
      <vt:lpstr>Lessons learned</vt:lpstr>
      <vt:lpstr>50 Million Facebook users were hacked</vt:lpstr>
      <vt:lpstr>PowerPoint Presentation</vt:lpstr>
      <vt:lpstr>PowerPoint Presentation</vt:lpstr>
      <vt:lpstr>PowerPoint Presentation</vt:lpstr>
      <vt:lpstr>PowerPoint Presentation</vt:lpstr>
      <vt:lpstr>#databreach</vt:lpstr>
      <vt:lpstr>PowerPoint Presentation</vt:lpstr>
      <vt:lpstr>Embrace and enhance  education</vt:lpstr>
      <vt:lpstr>PowerPoint Presentation</vt:lpstr>
      <vt:lpstr>Build  Security champions</vt:lpstr>
      <vt:lpstr>PowerPoint Presentation</vt:lpstr>
      <vt:lpstr>You control code  You control security</vt:lpstr>
      <vt:lpstr>Bringing security into the Pipeline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security   as a culture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security in DevOps  do and don’ts</dc:title>
  <dc:creator>Victoria Almazova</dc:creator>
  <cp:lastModifiedBy>Victoria Almazova</cp:lastModifiedBy>
  <cp:revision>11</cp:revision>
  <cp:lastPrinted>2018-10-29T21:36:32Z</cp:lastPrinted>
  <dcterms:created xsi:type="dcterms:W3CDTF">2018-10-29T19:21:38Z</dcterms:created>
  <dcterms:modified xsi:type="dcterms:W3CDTF">2018-10-30T15:33:57Z</dcterms:modified>
</cp:coreProperties>
</file>